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96"/>
  </p:notesMasterIdLst>
  <p:handoutMasterIdLst>
    <p:handoutMasterId r:id="rId97"/>
  </p:handoutMasterIdLst>
  <p:sldIdLst>
    <p:sldId id="959" r:id="rId11"/>
    <p:sldId id="991" r:id="rId12"/>
    <p:sldId id="998" r:id="rId13"/>
    <p:sldId id="993" r:id="rId14"/>
    <p:sldId id="1014" r:id="rId15"/>
    <p:sldId id="1006" r:id="rId16"/>
    <p:sldId id="1007" r:id="rId17"/>
    <p:sldId id="1008"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418" r:id="rId38"/>
    <p:sldId id="1018" r:id="rId39"/>
    <p:sldId id="1017" r:id="rId40"/>
    <p:sldId id="1025" r:id="rId41"/>
    <p:sldId id="1026" r:id="rId42"/>
    <p:sldId id="1016" r:id="rId43"/>
    <p:sldId id="969" r:id="rId44"/>
    <p:sldId id="971" r:id="rId45"/>
    <p:sldId id="968" r:id="rId46"/>
    <p:sldId id="970" r:id="rId47"/>
    <p:sldId id="1019" r:id="rId48"/>
    <p:sldId id="1020" r:id="rId49"/>
    <p:sldId id="1021" r:id="rId50"/>
    <p:sldId id="426" r:id="rId51"/>
    <p:sldId id="421" r:id="rId52"/>
    <p:sldId id="339" r:id="rId53"/>
    <p:sldId id="900" r:id="rId54"/>
    <p:sldId id="343" r:id="rId55"/>
    <p:sldId id="344" r:id="rId56"/>
    <p:sldId id="345" r:id="rId57"/>
    <p:sldId id="347" r:id="rId58"/>
    <p:sldId id="348" r:id="rId59"/>
    <p:sldId id="346" r:id="rId60"/>
    <p:sldId id="901" r:id="rId61"/>
    <p:sldId id="902" r:id="rId62"/>
    <p:sldId id="904" r:id="rId63"/>
    <p:sldId id="1022" r:id="rId64"/>
    <p:sldId id="427" r:id="rId65"/>
    <p:sldId id="337" r:id="rId66"/>
    <p:sldId id="338" r:id="rId67"/>
    <p:sldId id="364" r:id="rId68"/>
    <p:sldId id="340" r:id="rId69"/>
    <p:sldId id="341" r:id="rId70"/>
    <p:sldId id="912" r:id="rId71"/>
    <p:sldId id="911" r:id="rId72"/>
    <p:sldId id="916" r:id="rId73"/>
    <p:sldId id="917" r:id="rId74"/>
    <p:sldId id="918" r:id="rId75"/>
    <p:sldId id="365" r:id="rId76"/>
    <p:sldId id="919" r:id="rId77"/>
    <p:sldId id="920" r:id="rId78"/>
    <p:sldId id="349" r:id="rId79"/>
    <p:sldId id="921" r:id="rId80"/>
    <p:sldId id="1023" r:id="rId81"/>
    <p:sldId id="923" r:id="rId82"/>
    <p:sldId id="924" r:id="rId83"/>
    <p:sldId id="927" r:id="rId84"/>
    <p:sldId id="981" r:id="rId85"/>
    <p:sldId id="982" r:id="rId86"/>
    <p:sldId id="983" r:id="rId87"/>
    <p:sldId id="984" r:id="rId88"/>
    <p:sldId id="350" r:id="rId89"/>
    <p:sldId id="351" r:id="rId90"/>
    <p:sldId id="352" r:id="rId91"/>
    <p:sldId id="353" r:id="rId92"/>
    <p:sldId id="925" r:id="rId93"/>
    <p:sldId id="926" r:id="rId94"/>
    <p:sldId id="1024" r:id="rId9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8"/>
    <p:restoredTop sz="96331"/>
  </p:normalViewPr>
  <p:slideViewPr>
    <p:cSldViewPr snapToObjects="1">
      <p:cViewPr varScale="1">
        <p:scale>
          <a:sx n="172" d="100"/>
          <a:sy n="172" d="100"/>
        </p:scale>
        <p:origin x="1432" y="488"/>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3165"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5.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emf"/><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nald-f-ferguson.github.io/W4111-Introduction-to-Databases-New/"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db-book.com/" TargetMode="External"/><Relationship Id="rId7" Type="http://schemas.openxmlformats.org/officeDocument/2006/relationships/hyperlink" Target="https://github.com/donald-f-ferguson/S25-W4111-HW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nald-f-ferguson/W4111-Project-Template" TargetMode="External"/><Relationship Id="rId5" Type="http://schemas.openxmlformats.org/officeDocument/2006/relationships/hyperlink" Target="https://github.com/donald-f-ferguson/W4111-Introduction-to-Databases-New" TargetMode="External"/><Relationship Id="rId4" Type="http://schemas.openxmlformats.org/officeDocument/2006/relationships/hyperlink" Target="https://donald-f-ferguson.github.io/W4111-Introduction-to-Databases-N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4.tiff"/><Relationship Id="rId1" Type="http://schemas.openxmlformats.org/officeDocument/2006/relationships/slideLayout" Target="../slideLayouts/slideLayout1.xml"/><Relationship Id="rId6" Type="http://schemas.openxmlformats.org/officeDocument/2006/relationships/image" Target="../media/image26.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8.jpeg"/></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both.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See </a:t>
            </a:r>
            <a:br>
              <a:rPr lang="en-US" dirty="0"/>
            </a:br>
            <a:r>
              <a:rPr lang="en-US" dirty="0">
                <a:hlinkClick r:id="rId2"/>
              </a:rPr>
              <a:t>https://donald-f-ferguson.github.io/W4111-Introduction-to-Databases-New/</a:t>
            </a:r>
            <a:endParaRPr lang="en-US" dirty="0"/>
          </a:p>
          <a:p>
            <a:endParaRPr lang="en-US" dirty="0"/>
          </a:p>
        </p:txBody>
      </p:sp>
    </p:spTree>
    <p:extLst>
      <p:ext uri="{BB962C8B-B14F-4D97-AF65-F5344CB8AC3E}">
        <p14:creationId xmlns:p14="http://schemas.microsoft.com/office/powerpoint/2010/main" val="74529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Tree>
    <p:extLst>
      <p:ext uri="{BB962C8B-B14F-4D97-AF65-F5344CB8AC3E}">
        <p14:creationId xmlns:p14="http://schemas.microsoft.com/office/powerpoint/2010/main" val="19082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603303" y="521758"/>
            <a:ext cx="4273498" cy="4107392"/>
          </a:xfrm>
        </p:spPr>
        <p:txBody>
          <a:bodyPr/>
          <a:lstStyle/>
          <a:p>
            <a:pPr>
              <a:spcBef>
                <a:spcPts val="0"/>
              </a:spcBef>
              <a:spcAft>
                <a:spcPts val="100"/>
              </a:spcAft>
            </a:pPr>
            <a:r>
              <a:rPr lang="en-US" sz="1400" dirty="0"/>
              <a:t>This course is foundational, and will teach you the core concepts in</a:t>
            </a:r>
          </a:p>
          <a:p>
            <a:pPr lvl="1">
              <a:spcBef>
                <a:spcPts val="0"/>
              </a:spcBef>
              <a:spcAft>
                <a:spcPts val="100"/>
              </a:spcAft>
              <a:buFont typeface="Arial" panose="020B0604020202020204" pitchFamily="34" charset="0"/>
              <a:buChar char="•"/>
            </a:pPr>
            <a:r>
              <a:rPr lang="en-US" sz="1200" dirty="0"/>
              <a:t>Data modeling</a:t>
            </a:r>
          </a:p>
          <a:p>
            <a:pPr lvl="1">
              <a:spcBef>
                <a:spcPts val="0"/>
              </a:spcBef>
              <a:spcAft>
                <a:spcPts val="100"/>
              </a:spcAft>
              <a:buFont typeface="Arial" panose="020B0604020202020204" pitchFamily="34" charset="0"/>
              <a:buChar char="•"/>
            </a:pPr>
            <a:r>
              <a:rPr lang="en-US" sz="1200" dirty="0"/>
              <a:t>Data model implementation; Data manipulation.</a:t>
            </a:r>
          </a:p>
          <a:p>
            <a:pPr lvl="1">
              <a:spcBef>
                <a:spcPts val="0"/>
              </a:spcBef>
              <a:spcAft>
                <a:spcPts val="100"/>
              </a:spcAft>
              <a:buFont typeface="Arial" panose="020B0604020202020204" pitchFamily="34" charset="0"/>
              <a:buChar char="•"/>
            </a:pPr>
            <a:r>
              <a:rPr lang="en-US" sz="1200" dirty="0"/>
              <a:t>Different database models and database management systems.</a:t>
            </a:r>
          </a:p>
          <a:p>
            <a:pPr lvl="1">
              <a:spcBef>
                <a:spcPts val="0"/>
              </a:spcBef>
              <a:spcAft>
                <a:spcPts val="100"/>
              </a:spcAft>
              <a:buFont typeface="Arial" panose="020B0604020202020204" pitchFamily="34" charset="0"/>
              <a:buChar char="•"/>
            </a:pPr>
            <a:r>
              <a:rPr lang="en-US" sz="1200" dirty="0"/>
              <a:t>Implementation and architecture of data centric applications and database management systems.</a:t>
            </a:r>
          </a:p>
          <a:p>
            <a:pPr>
              <a:spcBef>
                <a:spcPts val="0"/>
              </a:spcBef>
              <a:spcAft>
                <a:spcPts val="100"/>
              </a:spcAft>
            </a:pPr>
            <a:r>
              <a:rPr lang="en-US" sz="1400" b="1" dirty="0"/>
              <a:t>ANY non-trivial application</a:t>
            </a:r>
          </a:p>
          <a:p>
            <a:pPr lvl="1">
              <a:spcBef>
                <a:spcPts val="0"/>
              </a:spcBef>
              <a:spcAft>
                <a:spcPts val="100"/>
              </a:spcAft>
              <a:buFont typeface="Arial" panose="020B0604020202020204" pitchFamily="34" charset="0"/>
              <a:buChar char="•"/>
            </a:pPr>
            <a:r>
              <a:rPr lang="en-US" sz="1200" b="1" dirty="0"/>
              <a:t>Requires a well-designed data model.</a:t>
            </a:r>
          </a:p>
          <a:p>
            <a:pPr lvl="1">
              <a:spcBef>
                <a:spcPts val="0"/>
              </a:spcBef>
              <a:spcAft>
                <a:spcPts val="100"/>
              </a:spcAft>
              <a:buFont typeface="Arial" panose="020B0604020202020204" pitchFamily="34" charset="0"/>
              <a:buChar char="•"/>
            </a:pPr>
            <a:r>
              <a:rPr lang="en-US" sz="1200" b="1" dirty="0"/>
              <a:t>Implements a data model and manipulates data.</a:t>
            </a:r>
          </a:p>
          <a:p>
            <a:pPr lvl="1">
              <a:spcBef>
                <a:spcPts val="0"/>
              </a:spcBef>
              <a:spcAft>
                <a:spcPts val="100"/>
              </a:spcAft>
              <a:buFont typeface="Arial" panose="020B0604020202020204" pitchFamily="34" charset="0"/>
              <a:buChar char="•"/>
            </a:pPr>
            <a:r>
              <a:rPr lang="en-US" sz="1200" b="1" dirty="0"/>
              <a:t>Uses a database management system.</a:t>
            </a:r>
          </a:p>
          <a:p>
            <a:pPr>
              <a:spcBef>
                <a:spcPts val="0"/>
              </a:spcBef>
              <a:spcAft>
                <a:spcPts val="100"/>
              </a:spcAft>
            </a:pPr>
            <a:r>
              <a:rPr lang="en-US" sz="14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200" dirty="0">
                <a:solidFill>
                  <a:srgbClr val="000000"/>
                </a:solidFill>
              </a:rPr>
              <a:t>Data science</a:t>
            </a:r>
          </a:p>
          <a:p>
            <a:pPr lvl="1">
              <a:spcBef>
                <a:spcPts val="0"/>
              </a:spcBef>
              <a:spcAft>
                <a:spcPts val="100"/>
              </a:spcAft>
              <a:buFont typeface="Arial" panose="020B0604020202020204" pitchFamily="34" charset="0"/>
              <a:buChar char="•"/>
            </a:pPr>
            <a:r>
              <a:rPr lang="en-US" sz="1200" dirty="0">
                <a:solidFill>
                  <a:srgbClr val="000000"/>
                </a:solidFill>
              </a:rPr>
              <a:t>Machine learning</a:t>
            </a:r>
          </a:p>
          <a:p>
            <a:pPr lvl="1">
              <a:spcBef>
                <a:spcPts val="0"/>
              </a:spcBef>
              <a:spcAft>
                <a:spcPts val="100"/>
              </a:spcAft>
              <a:buFont typeface="Arial" panose="020B0604020202020204" pitchFamily="34" charset="0"/>
              <a:buChar char="•"/>
            </a:pPr>
            <a:r>
              <a:rPr lang="en-US" sz="12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50" dirty="0">
                <a:solidFill>
                  <a:srgbClr val="000000"/>
                </a:solidFill>
              </a:rPr>
              <a:t>Internet-of-Things</a:t>
            </a:r>
          </a:p>
          <a:p>
            <a:pPr lvl="1">
              <a:spcBef>
                <a:spcPts val="0"/>
              </a:spcBef>
              <a:spcAft>
                <a:spcPts val="100"/>
              </a:spcAft>
              <a:buFont typeface="Arial" panose="020B0604020202020204" pitchFamily="34" charset="0"/>
              <a:buChar char="•"/>
            </a:pPr>
            <a:r>
              <a:rPr lang="en-US" sz="1050" dirty="0">
                <a:solidFill>
                  <a:srgbClr val="000000"/>
                </a:solidFill>
              </a:rPr>
              <a:t>Cybersecurity</a:t>
            </a:r>
          </a:p>
          <a:p>
            <a:pPr lvl="1">
              <a:spcBef>
                <a:spcPts val="0"/>
              </a:spcBef>
              <a:spcAft>
                <a:spcPts val="100"/>
              </a:spcAft>
              <a:buFont typeface="Arial" panose="020B0604020202020204" pitchFamily="34" charset="0"/>
              <a:buChar char="•"/>
            </a:pPr>
            <a:r>
              <a:rPr lang="en-US" sz="1050" dirty="0">
                <a:solidFill>
                  <a:srgbClr val="000000"/>
                </a:solidFill>
              </a:rPr>
              <a:t>Cloud Computing</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800" dirty="0"/>
              <a:t>We use Python and the python ecosystem despite the fact that the bulletin says/used to say Java, and many intro. courses are in Java.</a:t>
            </a:r>
          </a:p>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52425" y="781050"/>
            <a:ext cx="9039149" cy="358140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028950"/>
            <a:ext cx="8915400" cy="1600200"/>
          </a:xfrm>
        </p:spPr>
        <p:txBody>
          <a:bodyPr/>
          <a:lstStyle/>
          <a:p>
            <a:pPr>
              <a:lnSpc>
                <a:spcPct val="100000"/>
              </a:lnSpc>
              <a:spcBef>
                <a:spcPts val="0"/>
              </a:spcBef>
            </a:pPr>
            <a:r>
              <a:rPr lang="en-US" sz="1400" dirty="0"/>
              <a:t>We will use 3 specific database management systems: MySQL, MongoDB, Neo4j and some </a:t>
            </a:r>
            <a:r>
              <a:rPr lang="en-US" sz="1400" dirty="0" err="1"/>
              <a:t>PySpark</a:t>
            </a:r>
            <a:r>
              <a:rPr lang="en-US" sz="1400" dirty="0"/>
              <a:t>.</a:t>
            </a:r>
          </a:p>
          <a:p>
            <a:pPr>
              <a:lnSpc>
                <a:spcPct val="100000"/>
              </a:lnSpc>
              <a:spcBef>
                <a:spcPts val="0"/>
              </a:spcBef>
            </a:pPr>
            <a:r>
              <a:rPr lang="en-US" sz="1400" dirty="0"/>
              <a:t>My SQL is the most popular “open source, free” relational/SQL DBMS, but PostgreSQL is growing the fastest.</a:t>
            </a:r>
          </a:p>
          <a:p>
            <a:pPr>
              <a:lnSpc>
                <a:spcPct val="100000"/>
              </a:lnSpc>
              <a:spcBef>
                <a:spcPts val="0"/>
              </a:spcBef>
            </a:pPr>
            <a:r>
              <a:rPr lang="en-US" sz="1400" dirty="0"/>
              <a:t>MongoDB is the most popular document DBMS.</a:t>
            </a:r>
          </a:p>
          <a:p>
            <a:pPr>
              <a:lnSpc>
                <a:spcPct val="100000"/>
              </a:lnSpc>
              <a:spcBef>
                <a:spcPts val="0"/>
              </a:spcBef>
            </a:pPr>
            <a:r>
              <a:rPr lang="en-US" sz="1400" dirty="0"/>
              <a:t>Neo4j is the most popular Graph DBMS.</a:t>
            </a:r>
          </a:p>
          <a:p>
            <a:pPr>
              <a:lnSpc>
                <a:spcPct val="100000"/>
              </a:lnSpc>
              <a:spcBef>
                <a:spcPts val="0"/>
              </a:spcBef>
            </a:pPr>
            <a:r>
              <a:rPr lang="en-US" sz="1400" dirty="0"/>
              <a:t>There are many technologies for data engineering and big data. </a:t>
            </a:r>
            <a:r>
              <a:rPr lang="en-US" sz="1400" dirty="0" err="1"/>
              <a:t>PySpark</a:t>
            </a:r>
            <a:r>
              <a:rPr lang="en-US" sz="1400" dirty="0"/>
              <a:t> is popular, common to many systems, simple to install and use from Python.</a:t>
            </a:r>
          </a:p>
          <a:p>
            <a:pPr>
              <a:lnSpc>
                <a:spcPct val="100000"/>
              </a:lnSpc>
              <a:spcBef>
                <a:spcPts val="0"/>
              </a:spcBef>
            </a:pPr>
            <a:r>
              <a:rPr lang="en-US" sz="1400" b="1" dirty="0"/>
              <a:t>Note: </a:t>
            </a:r>
            <a:r>
              <a:rPr lang="en-US" sz="1400" dirty="0"/>
              <a:t>Vector databases are growing rapidly because of generative AI/LLMs.</a:t>
            </a:r>
            <a:endParaRPr lang="en-US" sz="14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p:txBody>
          <a:bodyPr/>
          <a:lstStyle/>
          <a:p>
            <a:r>
              <a:rPr lang="en-US" dirty="0"/>
              <a:t>Approach to Lectures; Material</a:t>
            </a:r>
          </a:p>
        </p:txBody>
      </p:sp>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p:txBody>
          <a:bodyPr/>
          <a:lstStyle/>
          <a:p>
            <a:pPr>
              <a:lnSpc>
                <a:spcPct val="100000"/>
              </a:lnSpc>
              <a:spcBef>
                <a:spcPts val="0"/>
              </a:spcBef>
            </a:pPr>
            <a:r>
              <a:rPr lang="en-US" sz="1800" dirty="0"/>
              <a:t>Material</a:t>
            </a:r>
          </a:p>
          <a:p>
            <a:pPr lvl="1">
              <a:lnSpc>
                <a:spcPct val="100000"/>
              </a:lnSpc>
              <a:spcBef>
                <a:spcPts val="0"/>
              </a:spcBef>
            </a:pPr>
            <a:r>
              <a:rPr lang="en-US" sz="1400" dirty="0"/>
              <a:t>The primary source of information needed for homework, exams and learning is the lecture and supporting slides/presentation, including slides I do not present/skip.</a:t>
            </a:r>
          </a:p>
          <a:p>
            <a:pPr lvl="1">
              <a:lnSpc>
                <a:spcPct val="100000"/>
              </a:lnSpc>
              <a:spcBef>
                <a:spcPts val="0"/>
              </a:spcBef>
            </a:pPr>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pPr>
              <a:lnSpc>
                <a:spcPct val="100000"/>
              </a:lnSpc>
              <a:spcBef>
                <a:spcPts val="0"/>
              </a:spcBef>
            </a:pPr>
            <a:r>
              <a:rPr lang="en-US" sz="1800" dirty="0"/>
              <a:t>Lectures</a:t>
            </a:r>
          </a:p>
          <a:p>
            <a:pPr lvl="1">
              <a:lnSpc>
                <a:spcPct val="100000"/>
              </a:lnSpc>
              <a:spcBef>
                <a:spcPts val="0"/>
              </a:spcBef>
            </a:pPr>
            <a:r>
              <a:rPr lang="en-US" sz="1400" dirty="0"/>
              <a:t>The format will include a 10-minute break around 11:30.</a:t>
            </a:r>
          </a:p>
          <a:p>
            <a:pPr lvl="1">
              <a:lnSpc>
                <a:spcPct val="100000"/>
              </a:lnSpc>
              <a:spcBef>
                <a:spcPts val="0"/>
              </a:spcBef>
            </a:pPr>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lnSpc>
                <a:spcPct val="100000"/>
              </a:lnSpc>
              <a:spcBef>
                <a:spcPts val="0"/>
              </a:spcBef>
            </a:pPr>
            <a:r>
              <a:rPr lang="en-US" sz="1400" dirty="0"/>
              <a:t>I am tired of students not coming to lecture, not watching recordings, and then asking questions that I answered or explained in class.</a:t>
            </a:r>
          </a:p>
          <a:p>
            <a:pPr lvl="2">
              <a:lnSpc>
                <a:spcPct val="100000"/>
              </a:lnSpc>
              <a:spcBef>
                <a:spcPts val="0"/>
              </a:spcBef>
            </a:pPr>
            <a:r>
              <a:rPr lang="en-US" sz="1200" dirty="0"/>
              <a:t>I expect you to attend lecture.</a:t>
            </a:r>
          </a:p>
          <a:p>
            <a:pPr lvl="2">
              <a:lnSpc>
                <a:spcPct val="100000"/>
              </a:lnSpc>
              <a:spcBef>
                <a:spcPts val="0"/>
              </a:spcBef>
            </a:pPr>
            <a:r>
              <a:rPr lang="en-US" sz="1200" dirty="0"/>
              <a:t>I may periodically take attendance. </a:t>
            </a:r>
          </a:p>
          <a:p>
            <a:pPr lvl="1">
              <a:lnSpc>
                <a:spcPct val="100000"/>
              </a:lnSpc>
              <a:spcBef>
                <a:spcPts val="0"/>
              </a:spcBef>
            </a:pPr>
            <a:r>
              <a:rPr lang="en-US" sz="1400" dirty="0"/>
              <a:t>There will be a form for pre-explaining why you cannot attend a lecture.</a:t>
            </a:r>
          </a:p>
          <a:p>
            <a:pPr>
              <a:lnSpc>
                <a:spcPct val="100000"/>
              </a:lnSpc>
              <a:spcBef>
                <a:spcPts val="0"/>
              </a:spcBef>
            </a:pPr>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pPr>
              <a:lnSpc>
                <a:spcPct val="100000"/>
              </a:lnSpc>
              <a:spcBef>
                <a:spcPts val="0"/>
              </a:spcBef>
            </a:pPr>
            <a:r>
              <a:rPr lang="en-US" sz="1800" dirty="0">
                <a:sym typeface="Wingdings" pitchFamily="2" charset="2"/>
              </a:rPr>
              <a:t>I incrementally cover all topics in increasing detail in the early lectures.</a:t>
            </a:r>
            <a:br>
              <a:rPr lang="en-US" sz="1800" dirty="0"/>
            </a:br>
            <a:endParaRPr lang="en-US" sz="1800" dirty="0"/>
          </a:p>
        </p:txBody>
      </p:sp>
    </p:spTree>
    <p:extLst>
      <p:ext uri="{BB962C8B-B14F-4D97-AF65-F5344CB8AC3E}">
        <p14:creationId xmlns:p14="http://schemas.microsoft.com/office/powerpoint/2010/main" val="117550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This is a a GitHub repository, GitHub pages and example project for the course:</a:t>
            </a:r>
          </a:p>
          <a:p>
            <a:pPr lvl="1">
              <a:spcBef>
                <a:spcPts val="0"/>
              </a:spcBef>
              <a:spcAft>
                <a:spcPts val="200"/>
              </a:spcAft>
            </a:pPr>
            <a:r>
              <a:rPr lang="en-US" sz="1400" dirty="0">
                <a:hlinkClick r:id="rId4"/>
              </a:rPr>
              <a:t>https://donald-f-ferguson.github.io/W4111-Introduction-to-Databases-New/</a:t>
            </a:r>
            <a:endParaRPr lang="en-US" sz="1400" dirty="0"/>
          </a:p>
          <a:p>
            <a:pPr lvl="1">
              <a:spcBef>
                <a:spcPts val="0"/>
              </a:spcBef>
              <a:spcAft>
                <a:spcPts val="200"/>
              </a:spcAft>
            </a:pPr>
            <a:r>
              <a:rPr lang="en-US" sz="1400" dirty="0">
                <a:hlinkClick r:id="rId5"/>
              </a:rPr>
              <a:t>https://github.com/donald-f-ferguson/W4111-Introduction-to-Databases-New</a:t>
            </a:r>
            <a:r>
              <a:rPr lang="en-US" sz="1400" dirty="0"/>
              <a:t> </a:t>
            </a:r>
          </a:p>
          <a:p>
            <a:pPr lvl="1">
              <a:spcBef>
                <a:spcPts val="0"/>
              </a:spcBef>
              <a:spcAft>
                <a:spcPts val="200"/>
              </a:spcAft>
            </a:pPr>
            <a:r>
              <a:rPr lang="en-US" sz="1400" dirty="0">
                <a:hlinkClick r:id="rId6"/>
              </a:rPr>
              <a:t>https://github.com/donald-f-ferguson/W4111-Project-Template</a:t>
            </a:r>
            <a:r>
              <a:rPr lang="en-US" sz="1400" dirty="0"/>
              <a:t> </a:t>
            </a:r>
          </a:p>
          <a:p>
            <a:pPr>
              <a:spcBef>
                <a:spcPts val="0"/>
              </a:spcBef>
              <a:spcAft>
                <a:spcPts val="200"/>
              </a:spcAft>
            </a:pPr>
            <a:r>
              <a:rPr lang="en-US" sz="1600" dirty="0"/>
              <a:t>There may be individual repositories for some homework assignments.</a:t>
            </a:r>
          </a:p>
          <a:p>
            <a:pPr>
              <a:spcBef>
                <a:spcPts val="0"/>
              </a:spcBef>
              <a:spcAft>
                <a:spcPts val="200"/>
              </a:spcAft>
            </a:pPr>
            <a:r>
              <a:rPr lang="en-US" sz="1600" dirty="0"/>
              <a:t>HW0 explains how to set up your laptop/PC/Mac for the course. You will install:</a:t>
            </a:r>
          </a:p>
          <a:p>
            <a:pPr lvl="1">
              <a:spcBef>
                <a:spcPts val="0"/>
              </a:spcBef>
              <a:spcAft>
                <a:spcPts val="200"/>
              </a:spcAft>
            </a:pPr>
            <a:r>
              <a:rPr lang="en-US" sz="1400" dirty="0"/>
              <a:t>There is a repo for HW0 (</a:t>
            </a:r>
            <a:r>
              <a:rPr lang="en-US" sz="1400" dirty="0">
                <a:hlinkClick r:id="rId7"/>
              </a:rPr>
              <a:t>https://github.com/donald-f-ferguson/S25-W4111-HW0</a:t>
            </a:r>
            <a:r>
              <a:rPr lang="en-US" sz="1400" dirty="0"/>
              <a:t>).</a:t>
            </a:r>
          </a:p>
          <a:p>
            <a:pPr lvl="1">
              <a:spcBef>
                <a:spcPts val="0"/>
              </a:spcBef>
              <a:spcAft>
                <a:spcPts val="2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200"/>
              </a:spcAft>
            </a:pPr>
            <a:r>
              <a:rPr lang="en-US" sz="1400" dirty="0"/>
              <a:t>There will be a recitation.</a:t>
            </a:r>
          </a:p>
        </p:txBody>
      </p:sp>
    </p:spTree>
    <p:extLst>
      <p:ext uri="{BB962C8B-B14F-4D97-AF65-F5344CB8AC3E}">
        <p14:creationId xmlns:p14="http://schemas.microsoft.com/office/powerpoint/2010/main" val="371504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424119" y="2938224"/>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38124"/>
            <a:ext cx="3649793" cy="3352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228601" y="552463"/>
            <a:ext cx="8311710" cy="4038574"/>
          </a:xfrm>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An overview of data and database concepts: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Foundations P1: ER model, ER diagrams, relational model, relational algebra</a:t>
            </a:r>
          </a:p>
          <a:p>
            <a:pPr lvl="1">
              <a:lnSpc>
                <a:spcPct val="100000"/>
              </a:lnSpc>
              <a:spcBef>
                <a:spcPts val="0"/>
              </a:spcBef>
              <a:spcAft>
                <a:spcPts val="300"/>
              </a:spcAft>
              <a:buFont typeface="Wingdings" pitchFamily="2" charset="2"/>
              <a:buChar char="§"/>
            </a:pPr>
            <a:r>
              <a:rPr lang="en-US" sz="1200" dirty="0"/>
              <a:t>Entity Relationship Model, ER Diagrams</a:t>
            </a:r>
          </a:p>
          <a:p>
            <a:pPr lvl="1">
              <a:lnSpc>
                <a:spcPct val="100000"/>
              </a:lnSpc>
              <a:spcBef>
                <a:spcPts val="0"/>
              </a:spcBef>
              <a:spcAft>
                <a:spcPts val="300"/>
              </a:spcAft>
              <a:buFont typeface="Wingdings" pitchFamily="2" charset="2"/>
              <a:buChar char="§"/>
            </a:pPr>
            <a:r>
              <a:rPr lang="en-US" sz="1200" dirty="0"/>
              <a:t>Foundational Relational Model and Algebra</a:t>
            </a:r>
          </a:p>
          <a:p>
            <a:pPr lvl="1">
              <a:lnSpc>
                <a:spcPct val="100000"/>
              </a:lnSpc>
              <a:spcBef>
                <a:spcPts val="0"/>
              </a:spcBef>
              <a:spcAft>
                <a:spcPts val="300"/>
              </a:spcAft>
              <a:buFont typeface="Wingdings" pitchFamily="2" charset="2"/>
              <a:buChar char="§"/>
            </a:pPr>
            <a:r>
              <a:rPr lang="en-US" sz="12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AD7-D5B0-3E75-EF50-CDC3DFFD1F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90045-9FFA-30F5-5A89-595C16ADEE49}"/>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291500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53896" y="506928"/>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Tree>
    <p:extLst>
      <p:ext uri="{BB962C8B-B14F-4D97-AF65-F5344CB8AC3E}">
        <p14:creationId xmlns:p14="http://schemas.microsoft.com/office/powerpoint/2010/main" val="2811801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a:xfrm>
            <a:off x="152400" y="2266950"/>
            <a:ext cx="8839200" cy="954107"/>
          </a:xfrm>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9140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019541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and Grading</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p:txBody>
          <a:bodyPr/>
          <a:lstStyle/>
          <a:p>
            <a:r>
              <a:rPr lang="en-US" dirty="0"/>
              <a:t>Homework and Grading</a:t>
            </a:r>
          </a:p>
        </p:txBody>
      </p:sp>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 midterm is worth 25 points (14-OCT, from 10:10 to 11:30).</a:t>
            </a:r>
          </a:p>
          <a:p>
            <a:pPr lvl="1"/>
            <a:r>
              <a:rPr lang="en-US" sz="1400" dirty="0"/>
              <a:t>The final exam is cumulative, worth 50 points (02-MAY from 10:10 to 12:40).</a:t>
            </a:r>
          </a:p>
          <a:p>
            <a:pPr lvl="1"/>
            <a:r>
              <a:rPr lang="en-US" sz="1400" dirty="0"/>
              <a:t>You MUST take the exams at the date and times unless there are very strong, extenuating circumstances.</a:t>
            </a:r>
          </a:p>
          <a:p>
            <a:r>
              <a:rPr lang="en-US" sz="1800" dirty="0"/>
              <a:t>Additional information:</a:t>
            </a:r>
          </a:p>
          <a:p>
            <a:pPr lvl="1"/>
            <a:r>
              <a:rPr lang="en-US" sz="1400" dirty="0"/>
              <a:t>HW0 is mandatory and tests the setup of your environment. If you do not submit HW0 on time, we deduct 2 points from HW1.</a:t>
            </a:r>
          </a:p>
          <a:p>
            <a:pPr lvl="1"/>
            <a:r>
              <a:rPr lang="en-US" sz="1400" dirty="0"/>
              <a:t>A homework will have written questions and practical implementation tasks.</a:t>
            </a:r>
            <a:br>
              <a:rPr lang="en-US" sz="1400" dirty="0"/>
            </a:br>
            <a:r>
              <a:rPr lang="en-US" sz="1400" dirty="0"/>
              <a:t>The tasks incrementally implement a small project.</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1165332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p:txBody>
          <a:bodyPr/>
          <a:lstStyle/>
          <a:p>
            <a:r>
              <a:rPr lang="en-US" dirty="0"/>
              <a:t>Thoughts on ChatGPT and Generative AI</a:t>
            </a:r>
          </a:p>
        </p:txBody>
      </p:sp>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p:txBody>
          <a:bodyPr/>
          <a:lstStyle/>
          <a:p>
            <a:pPr>
              <a:lnSpc>
                <a:spcPct val="100000"/>
              </a:lnSpc>
              <a:spcBef>
                <a:spcPts val="0"/>
              </a:spcBef>
              <a:spcAft>
                <a:spcPts val="200"/>
              </a:spcAft>
            </a:pPr>
            <a:r>
              <a:rPr lang="en-US" sz="1600" dirty="0"/>
              <a:t>I used to only give homework and take home exams. </a:t>
            </a:r>
          </a:p>
          <a:p>
            <a:pPr lvl="1">
              <a:lnSpc>
                <a:spcPct val="100000"/>
              </a:lnSpc>
              <a:spcBef>
                <a:spcPts val="0"/>
              </a:spcBef>
              <a:spcAft>
                <a:spcPts val="200"/>
              </a:spcAft>
            </a:pPr>
            <a:r>
              <a:rPr lang="en-US" sz="1200" dirty="0"/>
              <a:t>ChatGPT and generative AI force me to fundamentally change my approach to homework and exams.</a:t>
            </a:r>
          </a:p>
          <a:p>
            <a:pPr lvl="1">
              <a:lnSpc>
                <a:spcPct val="100000"/>
              </a:lnSpc>
              <a:spcBef>
                <a:spcPts val="0"/>
              </a:spcBef>
              <a:spcAft>
                <a:spcPts val="200"/>
              </a:spcAft>
            </a:pPr>
            <a:r>
              <a:rPr lang="en-US" sz="1200" dirty="0"/>
              <a:t>Show W4111-F2024-Lecture-1-Examples.ipynb</a:t>
            </a:r>
          </a:p>
          <a:p>
            <a:pPr>
              <a:lnSpc>
                <a:spcPct val="100000"/>
              </a:lnSpc>
              <a:spcBef>
                <a:spcPts val="0"/>
              </a:spcBef>
              <a:spcAft>
                <a:spcPts val="200"/>
              </a:spcAft>
            </a:pPr>
            <a:r>
              <a:rPr lang="en-US" sz="1600" dirty="0"/>
              <a:t>There is a long, long history of tools to increase productivity.</a:t>
            </a:r>
          </a:p>
          <a:p>
            <a:pPr>
              <a:lnSpc>
                <a:spcPct val="100000"/>
              </a:lnSpc>
              <a:spcBef>
                <a:spcPts val="0"/>
              </a:spcBef>
              <a:spcAft>
                <a:spcPts val="200"/>
              </a:spcAft>
            </a:pPr>
            <a:r>
              <a:rPr lang="en-US" sz="1600" dirty="0"/>
              <a:t>I use generative AI to make me more productive for SW development, presentations, documents, spreadsheets, … … I also use generative AI to help me learn a new domain.</a:t>
            </a:r>
          </a:p>
          <a:p>
            <a:pPr>
              <a:lnSpc>
                <a:spcPct val="100000"/>
              </a:lnSpc>
              <a:spcBef>
                <a:spcPts val="0"/>
              </a:spcBef>
              <a:spcAft>
                <a:spcPts val="200"/>
              </a:spcAft>
            </a:pPr>
            <a:r>
              <a:rPr lang="en-US" sz="1600" dirty="0"/>
              <a:t>But,</a:t>
            </a:r>
          </a:p>
          <a:p>
            <a:pPr lvl="1">
              <a:lnSpc>
                <a:spcPct val="100000"/>
              </a:lnSpc>
              <a:spcBef>
                <a:spcPts val="0"/>
              </a:spcBef>
              <a:spcAft>
                <a:spcPts val="200"/>
              </a:spcAft>
            </a:pPr>
            <a:r>
              <a:rPr lang="en-US" sz="1200" dirty="0"/>
              <a:t>Ultimately, I must produce the correct answer. I must be able to validate that the answer is correct and often tweak the generated answer </a:t>
            </a:r>
            <a:r>
              <a:rPr lang="en-US" sz="1200" dirty="0">
                <a:sym typeface="Wingdings" pitchFamily="2" charset="2"/>
              </a:rPr>
              <a:t> I must understand the domain and concepts.</a:t>
            </a:r>
          </a:p>
          <a:p>
            <a:pPr lvl="1">
              <a:lnSpc>
                <a:spcPct val="100000"/>
              </a:lnSpc>
              <a:spcBef>
                <a:spcPts val="0"/>
              </a:spcBef>
              <a:spcAft>
                <a:spcPts val="200"/>
              </a:spcAft>
            </a:pPr>
            <a:r>
              <a:rPr lang="en-US" sz="1200" dirty="0">
                <a:sym typeface="Wingdings" pitchFamily="2" charset="2"/>
              </a:rPr>
              <a:t>97% accuracy on questions on an exam or homework is an A.</a:t>
            </a:r>
          </a:p>
          <a:p>
            <a:pPr lvl="1">
              <a:lnSpc>
                <a:spcPct val="100000"/>
              </a:lnSpc>
              <a:spcBef>
                <a:spcPts val="0"/>
              </a:spcBef>
              <a:spcAft>
                <a:spcPts val="200"/>
              </a:spcAft>
            </a:pPr>
            <a:r>
              <a:rPr lang="en-US" sz="1200" dirty="0">
                <a:sym typeface="Wingdings" pitchFamily="2" charset="2"/>
              </a:rPr>
              <a:t>97% accuracy on</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Writing an account, reporting and compliance application  bankruptcy and/or jail.</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Computing optimal parameters for an engine from data  unscheduled, rapid disassembly.</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200"/>
              </a:spcAft>
            </a:pPr>
            <a:r>
              <a:rPr lang="en-US" sz="1600" dirty="0">
                <a:sym typeface="Wingdings" pitchFamily="2" charset="2"/>
              </a:rPr>
              <a:t> I must teach you and verify that you have learned the domain and material.</a:t>
            </a:r>
          </a:p>
          <a:p>
            <a:pPr>
              <a:lnSpc>
                <a:spcPct val="100000"/>
              </a:lnSpc>
              <a:spcBef>
                <a:spcPts val="0"/>
              </a:spcBef>
              <a:spcAft>
                <a:spcPts val="200"/>
              </a:spcAft>
            </a:pPr>
            <a:r>
              <a:rPr lang="en-US" sz="1600" dirty="0">
                <a:sym typeface="Wingdings" pitchFamily="2" charset="2"/>
              </a:rPr>
              <a:t>Doing the homework assignments without relying on generative AI will significantly, significantly improve your performance on exams.</a:t>
            </a:r>
            <a:endParaRPr lang="en-US" sz="1600" dirty="0"/>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992579"/>
          </a:xfrm>
        </p:spPr>
        <p:txBody>
          <a:bodyPr/>
          <a:lstStyle/>
          <a:p>
            <a:pPr>
              <a:lnSpc>
                <a:spcPct val="100000"/>
              </a:lnSpc>
              <a:spcBef>
                <a:spcPts val="0"/>
              </a:spcBef>
              <a:spcAft>
                <a:spcPts val="300"/>
              </a:spcAft>
            </a:pPr>
            <a:r>
              <a:rPr lang="en-US" dirty="0"/>
              <a:t>Homework 0</a:t>
            </a:r>
          </a:p>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95051</TotalTime>
  <Words>7506</Words>
  <Application>Microsoft Macintosh PowerPoint</Application>
  <PresentationFormat>On-screen Show (16:9)</PresentationFormat>
  <Paragraphs>782</Paragraphs>
  <Slides>85</Slides>
  <Notes>37</Notes>
  <HiddenSlides>0</HiddenSlides>
  <MMClips>0</MMClips>
  <ScaleCrop>false</ScaleCrop>
  <HeadingPairs>
    <vt:vector size="6" baseType="variant">
      <vt:variant>
        <vt:lpstr>Fonts Used</vt:lpstr>
      </vt:variant>
      <vt:variant>
        <vt:i4>19</vt:i4>
      </vt:variant>
      <vt:variant>
        <vt:lpstr>Theme</vt:lpstr>
      </vt:variant>
      <vt:variant>
        <vt:i4>7</vt:i4>
      </vt:variant>
      <vt:variant>
        <vt:lpstr>Slide Titles</vt:lpstr>
      </vt:variant>
      <vt:variant>
        <vt:i4>85</vt:i4>
      </vt:variant>
    </vt:vector>
  </HeadingPairs>
  <TitlesOfParts>
    <vt:vector size="111" baseType="lpstr">
      <vt:lpstr>ＭＳ Ｐゴシック</vt:lpstr>
      <vt:lpstr>-apple-system</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596</cp:revision>
  <cp:lastPrinted>2018-11-15T21:01:50Z</cp:lastPrinted>
  <dcterms:created xsi:type="dcterms:W3CDTF">2010-04-12T23:12:02Z</dcterms:created>
  <dcterms:modified xsi:type="dcterms:W3CDTF">2025-01-23T12:36:28Z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